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3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7" r:id="rId9"/>
    <p:sldId id="268" r:id="rId10"/>
    <p:sldId id="265" r:id="rId11"/>
    <p:sldId id="266" r:id="rId12"/>
  </p:sldIdLst>
  <p:sldSz cx="12192000" cy="6858000"/>
  <p:notesSz cx="6858000" cy="9947275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25" autoAdjust="0"/>
    <p:restoredTop sz="94660"/>
  </p:normalViewPr>
  <p:slideViewPr>
    <p:cSldViewPr snapToGrid="0">
      <p:cViewPr varScale="1">
        <p:scale>
          <a:sx n="57" d="100"/>
          <a:sy n="57" d="100"/>
        </p:scale>
        <p:origin x="-78" y="-3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F04CE-3B16-4326-A104-AD9DFEE77790}" type="datetimeFigureOut">
              <a:rPr lang="et-EE" smtClean="0"/>
              <a:pPr/>
              <a:t>13.12.2017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6CF73-F8FC-47A1-B531-5CC9224609FC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366600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8501-9EE2-45B2-AB71-DEDA7E431CB8}" type="datetimeFigureOut">
              <a:rPr lang="et-EE" smtClean="0"/>
              <a:pPr/>
              <a:t>13.12.2017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ABA3-762C-48EB-A1FE-153E4FDDAD28}" type="slidenum">
              <a:rPr lang="et-EE" smtClean="0"/>
              <a:pPr/>
              <a:t>‹#›</a:t>
            </a:fld>
            <a:endParaRPr lang="et-E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919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8501-9EE2-45B2-AB71-DEDA7E431CB8}" type="datetimeFigureOut">
              <a:rPr lang="et-EE" smtClean="0"/>
              <a:pPr/>
              <a:t>13.12.2017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ABA3-762C-48EB-A1FE-153E4FDDAD28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3494812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8501-9EE2-45B2-AB71-DEDA7E431CB8}" type="datetimeFigureOut">
              <a:rPr lang="et-EE" smtClean="0"/>
              <a:pPr/>
              <a:t>13.12.2017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ABA3-762C-48EB-A1FE-153E4FDDAD28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3568038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8501-9EE2-45B2-AB71-DEDA7E431CB8}" type="datetimeFigureOut">
              <a:rPr lang="et-EE" smtClean="0"/>
              <a:pPr/>
              <a:t>13.12.2017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ABA3-762C-48EB-A1FE-153E4FDDAD28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98563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8501-9EE2-45B2-AB71-DEDA7E431CB8}" type="datetimeFigureOut">
              <a:rPr lang="et-EE" smtClean="0"/>
              <a:pPr/>
              <a:t>13.12.2017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ABA3-762C-48EB-A1FE-153E4FDDAD28}" type="slidenum">
              <a:rPr lang="et-EE" smtClean="0"/>
              <a:pPr/>
              <a:t>‹#›</a:t>
            </a:fld>
            <a:endParaRPr lang="et-E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59439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8501-9EE2-45B2-AB71-DEDA7E431CB8}" type="datetimeFigureOut">
              <a:rPr lang="et-EE" smtClean="0"/>
              <a:pPr/>
              <a:t>13.12.2017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ABA3-762C-48EB-A1FE-153E4FDDAD28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4273816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8501-9EE2-45B2-AB71-DEDA7E431CB8}" type="datetimeFigureOut">
              <a:rPr lang="et-EE" smtClean="0"/>
              <a:pPr/>
              <a:t>13.12.2017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ABA3-762C-48EB-A1FE-153E4FDDAD28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258839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8501-9EE2-45B2-AB71-DEDA7E431CB8}" type="datetimeFigureOut">
              <a:rPr lang="et-EE" smtClean="0"/>
              <a:pPr/>
              <a:t>13.12.2017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ABA3-762C-48EB-A1FE-153E4FDDAD28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810283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8501-9EE2-45B2-AB71-DEDA7E431CB8}" type="datetimeFigureOut">
              <a:rPr lang="et-EE" smtClean="0"/>
              <a:pPr/>
              <a:t>13.12.2017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ABA3-762C-48EB-A1FE-153E4FDDAD28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1300298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F048501-9EE2-45B2-AB71-DEDA7E431CB8}" type="datetimeFigureOut">
              <a:rPr lang="et-EE" smtClean="0"/>
              <a:pPr/>
              <a:t>13.12.2017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EFABA3-762C-48EB-A1FE-153E4FDDAD28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2656373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48501-9EE2-45B2-AB71-DEDA7E431CB8}" type="datetimeFigureOut">
              <a:rPr lang="et-EE" smtClean="0"/>
              <a:pPr/>
              <a:t>13.12.2017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FABA3-762C-48EB-A1FE-153E4FDDAD28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xmlns="" val="3730798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F048501-9EE2-45B2-AB71-DEDA7E431CB8}" type="datetimeFigureOut">
              <a:rPr lang="et-EE" smtClean="0"/>
              <a:pPr/>
              <a:t>13.12.2017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AEFABA3-762C-48EB-A1FE-153E4FDDAD28}" type="slidenum">
              <a:rPr lang="et-EE" smtClean="0"/>
              <a:pPr/>
              <a:t>‹#›</a:t>
            </a:fld>
            <a:endParaRPr lang="et-E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1324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Märkmeid Rooma konverentsilt</a:t>
            </a:r>
            <a:endParaRPr lang="et-EE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t-E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Jüri Engelbrecht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Eesti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Teaduste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Akadeemia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&amp;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 Academy of Art and Science</a:t>
            </a:r>
            <a:endParaRPr lang="et-E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974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t-EE" sz="4000" dirty="0" smtClean="0"/>
              <a:t>Füüsikalised komplekssüsteemid ja ühiskond</a:t>
            </a:r>
          </a:p>
          <a:p>
            <a:pPr marL="0" indent="0">
              <a:buNone/>
            </a:pPr>
            <a:r>
              <a:rPr lang="et-EE" sz="4000" dirty="0" smtClean="0"/>
              <a:t>Sotsiaalsed komplekssüsteemid</a:t>
            </a:r>
          </a:p>
          <a:p>
            <a:pPr marL="0" indent="0">
              <a:buNone/>
            </a:pPr>
            <a:r>
              <a:rPr lang="et-EE" sz="4000" dirty="0" smtClean="0"/>
              <a:t>     Edgar Morin (vt UNESCO 1999)</a:t>
            </a:r>
          </a:p>
          <a:p>
            <a:pPr marL="0" indent="0">
              <a:buNone/>
            </a:pPr>
            <a:r>
              <a:rPr lang="et-EE" sz="4000" dirty="0"/>
              <a:t> </a:t>
            </a:r>
            <a:r>
              <a:rPr lang="et-EE" sz="4000" dirty="0" smtClean="0"/>
              <a:t>    Paul Cilliers</a:t>
            </a:r>
          </a:p>
          <a:p>
            <a:pPr marL="0" indent="0">
              <a:buNone/>
            </a:pPr>
            <a:r>
              <a:rPr lang="et-EE" sz="4000" dirty="0" smtClean="0"/>
              <a:t>     Gregory Bateson &amp; Nora Bateson</a:t>
            </a:r>
          </a:p>
          <a:p>
            <a:pPr marL="0" indent="0">
              <a:buNone/>
            </a:pPr>
            <a:r>
              <a:rPr lang="et-EE" sz="4000" dirty="0" smtClean="0"/>
              <a:t>     </a:t>
            </a:r>
            <a:endParaRPr lang="et-EE" sz="4000" dirty="0"/>
          </a:p>
        </p:txBody>
      </p:sp>
    </p:spTree>
    <p:extLst>
      <p:ext uri="{BB962C8B-B14F-4D97-AF65-F5344CB8AC3E}">
        <p14:creationId xmlns:p14="http://schemas.microsoft.com/office/powerpoint/2010/main" xmlns="" val="1446657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4000" dirty="0" smtClean="0"/>
              <a:t>Rooma konverentsi tulemused vajavad üldistamist – WAAS</a:t>
            </a:r>
          </a:p>
          <a:p>
            <a:pPr marL="0" indent="0">
              <a:buNone/>
            </a:pPr>
            <a:r>
              <a:rPr lang="et-EE" sz="4000" dirty="0" smtClean="0"/>
              <a:t>Järgmised konverentsid:</a:t>
            </a:r>
          </a:p>
          <a:p>
            <a:pPr marL="0" indent="0">
              <a:buNone/>
            </a:pPr>
            <a:r>
              <a:rPr lang="et-EE" sz="4000" dirty="0" smtClean="0"/>
              <a:t>         Rio de Janeiro</a:t>
            </a:r>
          </a:p>
          <a:p>
            <a:pPr marL="0" indent="0">
              <a:buNone/>
            </a:pPr>
            <a:r>
              <a:rPr lang="et-EE" sz="4000" dirty="0" smtClean="0"/>
              <a:t>         Belgrade</a:t>
            </a:r>
            <a:endParaRPr lang="et-EE" sz="4000" dirty="0"/>
          </a:p>
        </p:txBody>
      </p:sp>
    </p:spTree>
    <p:extLst>
      <p:ext uri="{BB962C8B-B14F-4D97-AF65-F5344CB8AC3E}">
        <p14:creationId xmlns:p14="http://schemas.microsoft.com/office/powerpoint/2010/main" xmlns="" val="3746111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1080" y="96103"/>
            <a:ext cx="4329841" cy="612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147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3464" y="114301"/>
            <a:ext cx="4353253" cy="6156000"/>
          </a:xfrm>
        </p:spPr>
      </p:pic>
    </p:spTree>
    <p:extLst>
      <p:ext uri="{BB962C8B-B14F-4D97-AF65-F5344CB8AC3E}">
        <p14:creationId xmlns:p14="http://schemas.microsoft.com/office/powerpoint/2010/main" xmlns="" val="243312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7813" y="592881"/>
            <a:ext cx="9557334" cy="5580000"/>
          </a:xfrm>
        </p:spPr>
      </p:pic>
    </p:spTree>
    <p:extLst>
      <p:ext uri="{BB962C8B-B14F-4D97-AF65-F5344CB8AC3E}">
        <p14:creationId xmlns:p14="http://schemas.microsoft.com/office/powerpoint/2010/main" xmlns="" val="323935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52017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t-EE" dirty="0" smtClean="0"/>
              <a:t/>
            </a:r>
            <a:br>
              <a:rPr lang="et-EE" dirty="0" smtClean="0"/>
            </a:br>
            <a:r>
              <a:rPr lang="et-EE" dirty="0"/>
              <a:t/>
            </a:r>
            <a:br>
              <a:rPr lang="et-EE" dirty="0"/>
            </a:br>
            <a:r>
              <a:rPr lang="et-EE" dirty="0" smtClean="0"/>
              <a:t/>
            </a:r>
            <a:br>
              <a:rPr lang="et-EE" dirty="0" smtClean="0"/>
            </a:br>
            <a:r>
              <a:rPr lang="et-EE" dirty="0"/>
              <a:t/>
            </a:r>
            <a:br>
              <a:rPr lang="et-EE" dirty="0"/>
            </a:br>
            <a:r>
              <a:rPr lang="et-EE" sz="6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t-EE" sz="6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t-EE" sz="6000" b="1" dirty="0" smtClean="0">
                <a:solidFill>
                  <a:schemeClr val="accent1">
                    <a:lumMod val="50000"/>
                  </a:schemeClr>
                </a:solidFill>
              </a:rPr>
              <a:t>Plenaar, paneelid</a:t>
            </a:r>
            <a:endParaRPr lang="et-EE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3200" dirty="0">
                <a:solidFill>
                  <a:schemeClr val="tx1"/>
                </a:solidFill>
              </a:rPr>
              <a:t>Plenaarettekanne: </a:t>
            </a:r>
            <a:r>
              <a:rPr lang="et-EE" sz="3200" dirty="0" smtClean="0">
                <a:solidFill>
                  <a:schemeClr val="tx1"/>
                </a:solidFill>
              </a:rPr>
              <a:t> David </a:t>
            </a:r>
            <a:r>
              <a:rPr lang="et-EE" sz="3200" dirty="0">
                <a:solidFill>
                  <a:schemeClr val="tx1"/>
                </a:solidFill>
              </a:rPr>
              <a:t>Perkins, Harvard</a:t>
            </a:r>
            <a:endParaRPr lang="et-EE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t-EE" sz="3200" dirty="0" smtClean="0">
                <a:cs typeface="Times New Roman" panose="02020603050405020304" pitchFamily="18" charset="0"/>
              </a:rPr>
              <a:t>Paneelid</a:t>
            </a:r>
          </a:p>
          <a:p>
            <a:pPr marL="0" indent="0">
              <a:buNone/>
            </a:pPr>
            <a:r>
              <a:rPr lang="et-EE" sz="3200" dirty="0" smtClean="0">
                <a:cs typeface="Times New Roman" panose="02020603050405020304" pitchFamily="18" charset="0"/>
              </a:rPr>
              <a:t>Hariduse perspektiivid vaadatuna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3200" dirty="0" smtClean="0">
                <a:cs typeface="Times New Roman" panose="02020603050405020304" pitchFamily="18" charset="0"/>
              </a:rPr>
              <a:t>     </a:t>
            </a:r>
            <a:r>
              <a:rPr lang="ru-RU" sz="3200" dirty="0" smtClean="0">
                <a:cs typeface="Times New Roman" panose="02020603050405020304" pitchFamily="18" charset="0"/>
              </a:rPr>
              <a:t>	</a:t>
            </a:r>
            <a:r>
              <a:rPr lang="et-EE" sz="3200" dirty="0" smtClean="0">
                <a:cs typeface="Times New Roman" panose="02020603050405020304" pitchFamily="18" charset="0"/>
              </a:rPr>
              <a:t>valitsuste poolt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3200" dirty="0" smtClean="0">
                <a:cs typeface="Times New Roman" panose="02020603050405020304" pitchFamily="18" charset="0"/>
              </a:rPr>
              <a:t>     </a:t>
            </a:r>
            <a:r>
              <a:rPr lang="ru-RU" sz="3200" dirty="0" smtClean="0">
                <a:cs typeface="Times New Roman" panose="02020603050405020304" pitchFamily="18" charset="0"/>
              </a:rPr>
              <a:t>	</a:t>
            </a:r>
            <a:r>
              <a:rPr lang="et-EE" sz="3200" dirty="0" smtClean="0">
                <a:cs typeface="Times New Roman" panose="02020603050405020304" pitchFamily="18" charset="0"/>
              </a:rPr>
              <a:t>ülikoolide poolt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3200" dirty="0" smtClean="0">
                <a:cs typeface="Times New Roman" panose="02020603050405020304" pitchFamily="18" charset="0"/>
              </a:rPr>
              <a:t>     </a:t>
            </a:r>
            <a:r>
              <a:rPr lang="ru-RU" sz="3200" dirty="0">
                <a:cs typeface="Times New Roman" panose="02020603050405020304" pitchFamily="18" charset="0"/>
              </a:rPr>
              <a:t>	</a:t>
            </a:r>
            <a:r>
              <a:rPr lang="et-EE" sz="3200" smtClean="0">
                <a:cs typeface="Times New Roman" panose="02020603050405020304" pitchFamily="18" charset="0"/>
              </a:rPr>
              <a:t>üliõpilaste </a:t>
            </a:r>
            <a:r>
              <a:rPr lang="et-EE" sz="3200" dirty="0" smtClean="0">
                <a:cs typeface="Times New Roman" panose="02020603050405020304" pitchFamily="18" charset="0"/>
              </a:rPr>
              <a:t>poolt</a:t>
            </a:r>
            <a:endParaRPr lang="et-EE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3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5400" b="1" dirty="0" smtClean="0">
                <a:solidFill>
                  <a:schemeClr val="accent1">
                    <a:lumMod val="50000"/>
                  </a:schemeClr>
                </a:solidFill>
              </a:rPr>
              <a:t>Paralleelsed sessioonid</a:t>
            </a:r>
            <a:endParaRPr lang="et-EE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t-EE" sz="3500" dirty="0">
                <a:cs typeface="Times New Roman" panose="02020603050405020304" pitchFamily="18" charset="0"/>
              </a:rPr>
              <a:t>l</a:t>
            </a:r>
            <a:r>
              <a:rPr lang="et-EE" sz="3500" dirty="0" smtClean="0">
                <a:cs typeface="Times New Roman" panose="02020603050405020304" pitchFamily="18" charset="0"/>
              </a:rPr>
              <a:t>oovus</a:t>
            </a:r>
            <a:r>
              <a:rPr lang="et-EE" sz="3500" dirty="0">
                <a:cs typeface="Times New Roman" panose="02020603050405020304" pitchFamily="18" charset="0"/>
              </a:rPr>
              <a:t>					haridus varases lapsepõlves</a:t>
            </a:r>
          </a:p>
          <a:p>
            <a:pPr marL="0" indent="0">
              <a:buNone/>
            </a:pPr>
            <a:r>
              <a:rPr lang="et-EE" sz="3500" dirty="0">
                <a:cs typeface="Times New Roman" panose="02020603050405020304" pitchFamily="18" charset="0"/>
              </a:rPr>
              <a:t>h</a:t>
            </a:r>
            <a:r>
              <a:rPr lang="et-EE" sz="3500" dirty="0" smtClean="0">
                <a:cs typeface="Times New Roman" panose="02020603050405020304" pitchFamily="18" charset="0"/>
              </a:rPr>
              <a:t>übriidõpe				</a:t>
            </a:r>
            <a:r>
              <a:rPr lang="et-EE" sz="3500" dirty="0" smtClean="0"/>
              <a:t>haridus </a:t>
            </a:r>
            <a:r>
              <a:rPr lang="et-EE" sz="3500" dirty="0"/>
              <a:t>ja multikulturaalsus</a:t>
            </a:r>
            <a:endParaRPr lang="et-EE" sz="35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t-EE" sz="3500" dirty="0" smtClean="0">
                <a:cs typeface="Times New Roman" panose="02020603050405020304" pitchFamily="18" charset="0"/>
              </a:rPr>
              <a:t>haridus ja majandus			</a:t>
            </a:r>
            <a:r>
              <a:rPr lang="et-EE" sz="3500" dirty="0" smtClean="0"/>
              <a:t>komplekssüsteemid    ( </a:t>
            </a:r>
            <a:r>
              <a:rPr lang="et-EE" sz="3500" dirty="0"/>
              <a:t>sh </a:t>
            </a:r>
            <a:r>
              <a:rPr lang="et-EE" sz="3500" dirty="0" smtClean="0"/>
              <a:t>J.E. </a:t>
            </a:r>
            <a:r>
              <a:rPr lang="et-EE" sz="3500" dirty="0"/>
              <a:t>ettekanne)</a:t>
            </a:r>
            <a:endParaRPr lang="et-EE" sz="35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t-EE" sz="3500" dirty="0" smtClean="0">
                <a:cs typeface="Times New Roman" panose="02020603050405020304" pitchFamily="18" charset="0"/>
              </a:rPr>
              <a:t>haridus ja demokraatia		</a:t>
            </a:r>
            <a:r>
              <a:rPr lang="fi-FI" sz="3500" dirty="0" smtClean="0"/>
              <a:t>haridus</a:t>
            </a:r>
            <a:r>
              <a:rPr lang="fi-FI" sz="3500" dirty="0"/>
              <a:t>, teadus ja innovatsioon </a:t>
            </a:r>
            <a:endParaRPr lang="et-EE" sz="3500" dirty="0" smtClean="0"/>
          </a:p>
          <a:p>
            <a:pPr marL="0" indent="0">
              <a:buNone/>
            </a:pPr>
            <a:r>
              <a:rPr lang="et-EE" sz="3500" dirty="0">
                <a:cs typeface="Times New Roman" panose="02020603050405020304" pitchFamily="18" charset="0"/>
              </a:rPr>
              <a:t>väärtustel põhinev haridus </a:t>
            </a:r>
            <a:r>
              <a:rPr lang="et-EE" sz="3500" dirty="0"/>
              <a:t>	</a:t>
            </a:r>
            <a:r>
              <a:rPr lang="et-EE" sz="3500" dirty="0" smtClean="0"/>
              <a:t>	</a:t>
            </a:r>
            <a:r>
              <a:rPr lang="ru-RU" sz="3500" dirty="0"/>
              <a:t> </a:t>
            </a:r>
            <a:r>
              <a:rPr lang="ru-RU" sz="3500" dirty="0" smtClean="0"/>
              <a:t>                           </a:t>
            </a:r>
            <a:r>
              <a:rPr lang="et-EE" sz="3500" dirty="0" smtClean="0"/>
              <a:t> </a:t>
            </a:r>
            <a:r>
              <a:rPr lang="fi-FI" sz="3500" dirty="0" smtClean="0"/>
              <a:t>(J</a:t>
            </a:r>
            <a:r>
              <a:rPr lang="et-EE" sz="3500" dirty="0" smtClean="0"/>
              <a:t>.</a:t>
            </a:r>
            <a:r>
              <a:rPr lang="fi-FI" sz="3500" dirty="0" smtClean="0"/>
              <a:t>E</a:t>
            </a:r>
            <a:r>
              <a:rPr lang="et-EE" sz="3500" dirty="0" smtClean="0"/>
              <a:t>.</a:t>
            </a:r>
            <a:r>
              <a:rPr lang="fi-FI" sz="3500" dirty="0" smtClean="0"/>
              <a:t> </a:t>
            </a:r>
            <a:r>
              <a:rPr lang="fi-FI" sz="3500" dirty="0"/>
              <a:t>sessiooni </a:t>
            </a:r>
            <a:r>
              <a:rPr lang="fi-FI" sz="3500" dirty="0" smtClean="0"/>
              <a:t>raportöör</a:t>
            </a:r>
            <a:r>
              <a:rPr lang="fi-FI" sz="3500" dirty="0"/>
              <a:t>)</a:t>
            </a:r>
            <a:endParaRPr lang="et-EE" sz="35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t-EE" sz="3500" dirty="0">
                <a:cs typeface="Times New Roman" panose="02020603050405020304" pitchFamily="18" charset="0"/>
              </a:rPr>
              <a:t>haridus ja ettevõtlus </a:t>
            </a:r>
            <a:r>
              <a:rPr lang="ru-RU" sz="3500" dirty="0">
                <a:cs typeface="Times New Roman" panose="02020603050405020304" pitchFamily="18" charset="0"/>
              </a:rPr>
              <a:t>	</a:t>
            </a:r>
            <a:r>
              <a:rPr lang="ru-RU" sz="3500" dirty="0" smtClean="0">
                <a:cs typeface="Times New Roman" panose="02020603050405020304" pitchFamily="18" charset="0"/>
              </a:rPr>
              <a:t>		</a:t>
            </a:r>
            <a:r>
              <a:rPr lang="et-EE" sz="3500" dirty="0" smtClean="0"/>
              <a:t>globaalne </a:t>
            </a:r>
            <a:r>
              <a:rPr lang="et-EE" sz="3500" dirty="0"/>
              <a:t>ja lokaalne haridus</a:t>
            </a:r>
            <a:endParaRPr lang="et-EE" sz="35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t-EE" sz="3500" dirty="0">
                <a:cs typeface="Times New Roman" panose="02020603050405020304" pitchFamily="18" charset="0"/>
              </a:rPr>
              <a:t>isiksusel põhinev </a:t>
            </a:r>
            <a:r>
              <a:rPr lang="et-EE" sz="3500" dirty="0" smtClean="0">
                <a:cs typeface="Times New Roman" panose="02020603050405020304" pitchFamily="18" charset="0"/>
              </a:rPr>
              <a:t>haridus</a:t>
            </a:r>
            <a:r>
              <a:rPr lang="ru-RU" sz="3500" dirty="0" smtClean="0">
                <a:cs typeface="Times New Roman" panose="02020603050405020304" pitchFamily="18" charset="0"/>
              </a:rPr>
              <a:t>		</a:t>
            </a:r>
            <a:r>
              <a:rPr lang="et-EE" sz="3500" dirty="0">
                <a:cs typeface="Times New Roman" panose="02020603050405020304" pitchFamily="18" charset="0"/>
              </a:rPr>
              <a:t>. . . . .</a:t>
            </a:r>
          </a:p>
          <a:p>
            <a:pPr marL="0" indent="0">
              <a:buNone/>
            </a:pPr>
            <a:endParaRPr lang="et-EE" sz="24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t-EE" sz="2400" dirty="0" smtClean="0">
                <a:latin typeface="+mj-lt"/>
                <a:cs typeface="Times New Roman" panose="02020603050405020304" pitchFamily="18" charset="0"/>
              </a:rPr>
              <a:t>			</a:t>
            </a:r>
            <a:endParaRPr lang="et-E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5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t-EE" sz="5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t-EE" sz="5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t-EE" sz="5400" b="1" dirty="0" smtClean="0">
                <a:solidFill>
                  <a:schemeClr val="accent1">
                    <a:lumMod val="50000"/>
                  </a:schemeClr>
                </a:solidFill>
              </a:rPr>
              <a:t>J. Engelbrecht</a:t>
            </a:r>
            <a:r>
              <a:rPr lang="et-EE" dirty="0" smtClean="0"/>
              <a:t/>
            </a:r>
            <a:br>
              <a:rPr lang="et-EE" dirty="0" smtClean="0"/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t-EE" sz="4000" b="1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smtClean="0">
                <a:cs typeface="Times New Roman" panose="02020603050405020304" pitchFamily="18" charset="0"/>
              </a:rPr>
              <a:t>The knowledge on complexity should be a part of contemporary education</a:t>
            </a:r>
            <a:endParaRPr lang="et-EE" sz="4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644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392" y="535401"/>
            <a:ext cx="12192000" cy="992143"/>
          </a:xfrm>
        </p:spPr>
        <p:txBody>
          <a:bodyPr>
            <a:noAutofit/>
          </a:bodyPr>
          <a:lstStyle/>
          <a:p>
            <a:pPr algn="ctr"/>
            <a:r>
              <a:rPr lang="et-EE" sz="5400" b="1" dirty="0">
                <a:solidFill>
                  <a:schemeClr val="accent1">
                    <a:lumMod val="50000"/>
                  </a:schemeClr>
                </a:solidFill>
              </a:rPr>
              <a:t>Education, Science &amp; Innovation</a:t>
            </a:r>
            <a:endParaRPr lang="en-US" sz="5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6265" y="1364005"/>
            <a:ext cx="2691442" cy="698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dirty="0">
                <a:solidFill>
                  <a:srgbClr val="00602B"/>
                </a:solidFill>
                <a:latin typeface="+mn-lt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188" y="2162453"/>
            <a:ext cx="1217281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gaps in </a:t>
            </a:r>
            <a:r>
              <a:rPr lang="en-US" sz="4000" dirty="0" smtClean="0"/>
              <a:t>Governance</a:t>
            </a:r>
            <a:r>
              <a:rPr lang="et-EE" sz="4000" dirty="0" smtClean="0"/>
              <a:t> (of processes)</a:t>
            </a:r>
          </a:p>
          <a:p>
            <a:r>
              <a:rPr lang="en-US" sz="4000" dirty="0" smtClean="0"/>
              <a:t> </a:t>
            </a:r>
            <a:r>
              <a:rPr lang="et-EE" sz="4000" dirty="0"/>
              <a:t> </a:t>
            </a:r>
            <a:r>
              <a:rPr lang="et-EE" sz="4000" dirty="0" smtClean="0"/>
              <a:t>   		   </a:t>
            </a:r>
            <a:r>
              <a:rPr lang="en-US" sz="4000" dirty="0" smtClean="0"/>
              <a:t>Knowledge</a:t>
            </a:r>
            <a:r>
              <a:rPr lang="et-EE" sz="4000" dirty="0" smtClean="0"/>
              <a:t>  (exploration and ignorance)</a:t>
            </a:r>
            <a:r>
              <a:rPr lang="en-US" sz="4000" dirty="0" smtClean="0"/>
              <a:t> </a:t>
            </a:r>
            <a:r>
              <a:rPr lang="en-US" sz="4000" dirty="0"/>
              <a:t>    </a:t>
            </a:r>
            <a:br>
              <a:rPr lang="en-US" sz="4000" dirty="0"/>
            </a:br>
            <a:r>
              <a:rPr lang="et-EE" sz="4000" dirty="0" smtClean="0"/>
              <a:t>		   </a:t>
            </a:r>
            <a:r>
              <a:rPr lang="en-US" sz="4000" dirty="0" smtClean="0"/>
              <a:t>Challenge </a:t>
            </a:r>
            <a:r>
              <a:rPr lang="et-EE" sz="4000" dirty="0" smtClean="0"/>
              <a:t>   (frameworks in </a:t>
            </a:r>
            <a:r>
              <a:rPr lang="en-US" sz="4000" dirty="0" err="1" smtClean="0"/>
              <a:t>soci</a:t>
            </a:r>
            <a:r>
              <a:rPr lang="et-EE" sz="4000" dirty="0" smtClean="0"/>
              <a:t>ety)</a:t>
            </a:r>
            <a:r>
              <a:rPr lang="en-US" sz="4000" dirty="0" smtClean="0"/>
              <a:t> </a:t>
            </a:r>
            <a:r>
              <a:rPr lang="en-US" sz="4000" dirty="0"/>
              <a:t/>
            </a:r>
            <a:br>
              <a:rPr lang="en-US" sz="4000" dirty="0"/>
            </a:br>
            <a:endParaRPr lang="en-US" sz="24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co-creation of Science and Innovation</a:t>
            </a:r>
            <a:endParaRPr lang="et-EE" sz="4000" dirty="0" smtClean="0"/>
          </a:p>
          <a:p>
            <a:endParaRPr lang="en-US" sz="24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investing </a:t>
            </a:r>
            <a:r>
              <a:rPr lang="en-US" sz="4000" dirty="0"/>
              <a:t>in </a:t>
            </a:r>
            <a:r>
              <a:rPr lang="et-EE" sz="4000" dirty="0"/>
              <a:t>people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62957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392" y="535401"/>
            <a:ext cx="12192000" cy="992143"/>
          </a:xfrm>
        </p:spPr>
        <p:txBody>
          <a:bodyPr>
            <a:noAutofit/>
          </a:bodyPr>
          <a:lstStyle/>
          <a:p>
            <a:pPr algn="ctr"/>
            <a:r>
              <a:rPr lang="et-EE" sz="5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Education, Science &amp; Innovation</a:t>
            </a:r>
            <a:endParaRPr lang="en-US" sz="5400" dirty="0">
              <a:solidFill>
                <a:srgbClr val="004D86"/>
              </a:solidFill>
              <a:latin typeface="+mn-l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364005"/>
            <a:ext cx="7237562" cy="698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u="sng" dirty="0">
                <a:solidFill>
                  <a:srgbClr val="00602B"/>
                </a:solidFill>
                <a:latin typeface="+mn-lt"/>
                <a:cs typeface="Arial" panose="020B0604020202020204" pitchFamily="34" charset="0"/>
              </a:rPr>
              <a:t>Recommendations for Education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188" y="2162453"/>
            <a:ext cx="121728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learning together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equal </a:t>
            </a:r>
            <a:r>
              <a:rPr lang="en-US" sz="4000" dirty="0"/>
              <a:t>emphasis to tool making and symbol making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transdisciplinary </a:t>
            </a:r>
            <a:r>
              <a:rPr lang="en-US" sz="4000" dirty="0"/>
              <a:t>approaches in the Arts, Humanities and Science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/>
              <a:t>global </a:t>
            </a:r>
            <a:r>
              <a:rPr lang="en-US" sz="4000" dirty="0"/>
              <a:t>communication technologies for education and </a:t>
            </a:r>
            <a:r>
              <a:rPr lang="en-US" sz="4000" dirty="0" smtClean="0"/>
              <a:t>learning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66138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227</TotalTime>
  <Words>121</Words>
  <Application>Microsoft Office PowerPoint</Application>
  <PresentationFormat>Custom</PresentationFormat>
  <Paragraphs>47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Retrospect</vt:lpstr>
      <vt:lpstr>Märkmeid Rooma konverentsilt</vt:lpstr>
      <vt:lpstr>Slide 2</vt:lpstr>
      <vt:lpstr>Slide 3</vt:lpstr>
      <vt:lpstr>Slide 4</vt:lpstr>
      <vt:lpstr>      Plenaar, paneelid</vt:lpstr>
      <vt:lpstr>Paralleelsed sessioonid</vt:lpstr>
      <vt:lpstr> J. Engelbrecht </vt:lpstr>
      <vt:lpstr>Education, Science &amp; Innovation</vt:lpstr>
      <vt:lpstr>Education, Science &amp; Innovation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Märkmeid Rooma konverentsilt</dc:title>
  <dc:creator>Kasutaja</dc:creator>
  <cp:lastModifiedBy>JE</cp:lastModifiedBy>
  <cp:revision>14</cp:revision>
  <cp:lastPrinted>2017-12-04T12:26:34Z</cp:lastPrinted>
  <dcterms:created xsi:type="dcterms:W3CDTF">2017-12-04T09:38:28Z</dcterms:created>
  <dcterms:modified xsi:type="dcterms:W3CDTF">2017-12-13T10:12:49Z</dcterms:modified>
</cp:coreProperties>
</file>