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2" r:id="rId5"/>
    <p:sldId id="257" r:id="rId6"/>
    <p:sldId id="259" r:id="rId7"/>
    <p:sldId id="262" r:id="rId8"/>
    <p:sldId id="269" r:id="rId9"/>
    <p:sldId id="260" r:id="rId10"/>
    <p:sldId id="261" r:id="rId11"/>
    <p:sldId id="268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4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5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1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C905-2209-4629-B4D0-788B69E6875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719D-D510-4F5A-9095-FB7BF65E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World</a:t>
            </a:r>
            <a:r>
              <a:rPr lang="et-EE" dirty="0" smtClean="0"/>
              <a:t> </a:t>
            </a:r>
            <a:r>
              <a:rPr lang="et-EE" dirty="0" err="1" smtClean="0"/>
              <a:t>Bank</a:t>
            </a:r>
            <a:r>
              <a:rPr lang="et-EE" dirty="0" smtClean="0"/>
              <a:t> </a:t>
            </a:r>
            <a:r>
              <a:rPr lang="et-EE" dirty="0" err="1" smtClean="0"/>
              <a:t>Development</a:t>
            </a:r>
            <a:r>
              <a:rPr lang="et-EE" dirty="0" smtClean="0"/>
              <a:t> </a:t>
            </a:r>
            <a:r>
              <a:rPr lang="et-EE" dirty="0" err="1" smtClean="0"/>
              <a:t>Report</a:t>
            </a:r>
            <a:r>
              <a:rPr lang="et-EE" dirty="0" smtClean="0"/>
              <a:t>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Mati </a:t>
            </a:r>
            <a:r>
              <a:rPr lang="et-EE" dirty="0" err="1" smtClean="0"/>
              <a:t>Heidmets</a:t>
            </a:r>
            <a:endParaRPr lang="et-EE" dirty="0" smtClean="0"/>
          </a:p>
          <a:p>
            <a:r>
              <a:rPr lang="et-EE" dirty="0" smtClean="0"/>
              <a:t>13.12.2017</a:t>
            </a:r>
          </a:p>
        </p:txBody>
      </p:sp>
    </p:spTree>
    <p:extLst>
      <p:ext uri="{BB962C8B-B14F-4D97-AF65-F5344CB8AC3E}">
        <p14:creationId xmlns:p14="http://schemas.microsoft.com/office/powerpoint/2010/main" val="1121203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How</a:t>
            </a:r>
            <a:r>
              <a:rPr lang="et-EE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 err="1" smtClean="0"/>
              <a:t>Attempts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import </a:t>
            </a:r>
            <a:r>
              <a:rPr lang="et-EE" dirty="0" err="1" smtClean="0"/>
              <a:t>some</a:t>
            </a:r>
            <a:r>
              <a:rPr lang="et-EE" dirty="0" smtClean="0"/>
              <a:t> </a:t>
            </a:r>
            <a:r>
              <a:rPr lang="et-EE" dirty="0" err="1" smtClean="0"/>
              <a:t>elements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 </a:t>
            </a:r>
            <a:r>
              <a:rPr lang="et-EE" dirty="0" err="1" smtClean="0"/>
              <a:t>Finnish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– </a:t>
            </a:r>
            <a:r>
              <a:rPr lang="et-EE" dirty="0" err="1" smtClean="0"/>
              <a:t>failure</a:t>
            </a:r>
            <a:r>
              <a:rPr lang="et-EE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Finland’s</a:t>
            </a:r>
            <a:r>
              <a:rPr lang="et-EE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gives considerable autonomy to its </a:t>
            </a:r>
            <a:r>
              <a:rPr lang="en-US" dirty="0" smtClean="0"/>
              <a:t>well</a:t>
            </a:r>
            <a:r>
              <a:rPr lang="et-EE" dirty="0" smtClean="0"/>
              <a:t>-</a:t>
            </a:r>
            <a:r>
              <a:rPr lang="en-US" dirty="0" smtClean="0"/>
              <a:t>educated</a:t>
            </a:r>
            <a:r>
              <a:rPr lang="et-EE" dirty="0" smtClean="0"/>
              <a:t> </a:t>
            </a:r>
            <a:r>
              <a:rPr lang="en-US" dirty="0" smtClean="0"/>
              <a:t>teachers</a:t>
            </a:r>
            <a:r>
              <a:rPr lang="en-US" dirty="0"/>
              <a:t>, who can tailor their teaching </a:t>
            </a:r>
            <a:r>
              <a:rPr lang="en-US" dirty="0" smtClean="0"/>
              <a:t>to</a:t>
            </a:r>
            <a:r>
              <a:rPr lang="et-EE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needs of their students. But </a:t>
            </a:r>
            <a:r>
              <a:rPr lang="en-US" dirty="0" smtClean="0"/>
              <a:t>lower-performing</a:t>
            </a:r>
            <a:r>
              <a:rPr lang="et-EE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that import Finland’s teacher </a:t>
            </a:r>
            <a:r>
              <a:rPr lang="en-US" dirty="0" smtClean="0"/>
              <a:t>autonomy</a:t>
            </a:r>
            <a:r>
              <a:rPr lang="et-EE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their own contexts are likely to be disappointed</a:t>
            </a:r>
            <a:r>
              <a:rPr lang="en-US" dirty="0" smtClean="0"/>
              <a:t>:</a:t>
            </a:r>
            <a:r>
              <a:rPr lang="et-EE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teachers are poorly educated, unmotivated, </a:t>
            </a:r>
            <a:r>
              <a:rPr lang="en-US" dirty="0" smtClean="0"/>
              <a:t>and</a:t>
            </a:r>
            <a:r>
              <a:rPr lang="et-EE" dirty="0" smtClean="0"/>
              <a:t> </a:t>
            </a:r>
            <a:r>
              <a:rPr lang="en-US" dirty="0" smtClean="0"/>
              <a:t>loosely </a:t>
            </a:r>
            <a:r>
              <a:rPr lang="en-US" dirty="0"/>
              <a:t>managed, giving them even more </a:t>
            </a:r>
            <a:r>
              <a:rPr lang="en-US" dirty="0" smtClean="0"/>
              <a:t>autonomy</a:t>
            </a:r>
            <a:r>
              <a:rPr lang="et-EE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likely make matters worse. 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South </a:t>
            </a:r>
            <a:r>
              <a:rPr lang="en-US" dirty="0"/>
              <a:t>Africa </a:t>
            </a:r>
            <a:r>
              <a:rPr lang="en-US" dirty="0" smtClean="0"/>
              <a:t>discovered</a:t>
            </a:r>
            <a:r>
              <a:rPr lang="et-EE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in the 1990s and 2000s when it adopted </a:t>
            </a:r>
            <a:r>
              <a:rPr lang="en-US" dirty="0" smtClean="0"/>
              <a:t>a</a:t>
            </a:r>
            <a:r>
              <a:rPr lang="et-EE" dirty="0" smtClean="0"/>
              <a:t> </a:t>
            </a:r>
            <a:r>
              <a:rPr lang="en-US" dirty="0" smtClean="0"/>
              <a:t>curriculum </a:t>
            </a:r>
            <a:r>
              <a:rPr lang="en-US" dirty="0"/>
              <a:t>approach that set goals but left </a:t>
            </a:r>
            <a:r>
              <a:rPr lang="en-US" dirty="0" smtClean="0"/>
              <a:t>implementation</a:t>
            </a:r>
            <a:r>
              <a:rPr lang="et-EE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to </a:t>
            </a:r>
            <a:r>
              <a:rPr lang="en-US" dirty="0" smtClean="0"/>
              <a:t>teachers.</a:t>
            </a:r>
            <a:r>
              <a:rPr lang="et-EE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approach failed </a:t>
            </a:r>
            <a:r>
              <a:rPr lang="en-US" dirty="0" smtClean="0"/>
              <a:t>because</a:t>
            </a:r>
            <a:r>
              <a:rPr lang="et-EE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proved to be a poor fit for the capacity of </a:t>
            </a:r>
            <a:r>
              <a:rPr lang="en-US" dirty="0" smtClean="0"/>
              <a:t>teachers</a:t>
            </a:r>
            <a:r>
              <a:rPr lang="et-EE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resources at their </a:t>
            </a:r>
            <a:r>
              <a:rPr lang="en-US" dirty="0" smtClean="0"/>
              <a:t>disposal. </a:t>
            </a:r>
            <a:r>
              <a:rPr lang="en-US" dirty="0"/>
              <a:t>Home-grown</a:t>
            </a:r>
            <a:r>
              <a:rPr lang="en-US" dirty="0" smtClean="0"/>
              <a:t>,</a:t>
            </a:r>
            <a:r>
              <a:rPr lang="et-EE" dirty="0" smtClean="0"/>
              <a:t> </a:t>
            </a:r>
            <a:r>
              <a:rPr lang="en-US" dirty="0" smtClean="0"/>
              <a:t>context-specific </a:t>
            </a:r>
            <a:r>
              <a:rPr lang="en-US" dirty="0"/>
              <a:t>solutions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317017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Estonian </a:t>
            </a:r>
            <a:r>
              <a:rPr lang="et-EE" dirty="0" err="1" smtClean="0"/>
              <a:t>contribution</a:t>
            </a:r>
            <a:r>
              <a:rPr lang="et-EE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err="1"/>
              <a:t>How</a:t>
            </a:r>
            <a:r>
              <a:rPr lang="et-EE" sz="3200" dirty="0"/>
              <a:t> </a:t>
            </a:r>
            <a:r>
              <a:rPr lang="et-EE" sz="3200" dirty="0" err="1"/>
              <a:t>to</a:t>
            </a:r>
            <a:r>
              <a:rPr lang="et-EE" sz="3200" dirty="0"/>
              <a:t> </a:t>
            </a:r>
            <a:r>
              <a:rPr lang="et-EE" sz="3200" dirty="0" err="1"/>
              <a:t>change</a:t>
            </a:r>
            <a:r>
              <a:rPr lang="et-EE" sz="3200" dirty="0"/>
              <a:t> </a:t>
            </a:r>
            <a:r>
              <a:rPr lang="et-EE" sz="3200" dirty="0" err="1"/>
              <a:t>the</a:t>
            </a:r>
            <a:r>
              <a:rPr lang="et-EE" sz="3200" dirty="0"/>
              <a:t> </a:t>
            </a:r>
            <a:r>
              <a:rPr lang="et-EE" sz="3200" dirty="0" err="1"/>
              <a:t>traditional</a:t>
            </a:r>
            <a:r>
              <a:rPr lang="et-EE" sz="3200" dirty="0"/>
              <a:t> </a:t>
            </a:r>
            <a:r>
              <a:rPr lang="et-EE" sz="3200" dirty="0" err="1"/>
              <a:t>teaching-learning</a:t>
            </a:r>
            <a:r>
              <a:rPr lang="et-EE" sz="3200" dirty="0"/>
              <a:t> </a:t>
            </a:r>
            <a:r>
              <a:rPr lang="et-EE" sz="3200" dirty="0" err="1"/>
              <a:t>practices</a:t>
            </a:r>
            <a:r>
              <a:rPr lang="et-EE" sz="3200" dirty="0" smtClean="0"/>
              <a:t>?</a:t>
            </a:r>
          </a:p>
          <a:p>
            <a:r>
              <a:rPr lang="et-EE" sz="3200" dirty="0" err="1" smtClean="0"/>
              <a:t>Elements</a:t>
            </a:r>
            <a:r>
              <a:rPr lang="et-EE" sz="3200" dirty="0" smtClean="0"/>
              <a:t> </a:t>
            </a:r>
            <a:r>
              <a:rPr lang="et-EE" sz="3200" dirty="0" err="1" smtClean="0"/>
              <a:t>doesn’t</a:t>
            </a:r>
            <a:r>
              <a:rPr lang="et-EE" sz="3200" dirty="0" smtClean="0"/>
              <a:t> </a:t>
            </a:r>
            <a:r>
              <a:rPr lang="et-EE" sz="3200" dirty="0" err="1" smtClean="0"/>
              <a:t>work</a:t>
            </a:r>
            <a:r>
              <a:rPr lang="et-EE" sz="3200" dirty="0" smtClean="0"/>
              <a:t>!</a:t>
            </a:r>
            <a:endParaRPr lang="et-EE" sz="3200" dirty="0"/>
          </a:p>
          <a:p>
            <a:r>
              <a:rPr lang="et-EE" sz="3200" dirty="0" err="1" smtClean="0"/>
              <a:t>Model</a:t>
            </a:r>
            <a:r>
              <a:rPr lang="et-EE" sz="3200" dirty="0" smtClean="0"/>
              <a:t> </a:t>
            </a:r>
            <a:r>
              <a:rPr lang="et-EE" sz="3200" dirty="0" err="1" smtClean="0"/>
              <a:t>building</a:t>
            </a:r>
            <a:r>
              <a:rPr lang="et-EE" sz="3200" dirty="0" smtClean="0"/>
              <a:t> – </a:t>
            </a:r>
            <a:r>
              <a:rPr lang="et-EE" sz="3200" dirty="0" err="1" smtClean="0"/>
              <a:t>Eestonian</a:t>
            </a:r>
            <a:r>
              <a:rPr lang="et-EE" sz="3200" dirty="0" smtClean="0"/>
              <a:t> </a:t>
            </a:r>
            <a:r>
              <a:rPr lang="et-EE" sz="3200" dirty="0" err="1" smtClean="0"/>
              <a:t>school</a:t>
            </a:r>
            <a:r>
              <a:rPr lang="et-EE" sz="3200" dirty="0" smtClean="0"/>
              <a:t> in Uganda!</a:t>
            </a:r>
            <a:endParaRPr lang="et-EE" sz="3200" dirty="0"/>
          </a:p>
          <a:p>
            <a:r>
              <a:rPr lang="et-EE" sz="3200" dirty="0" err="1" smtClean="0"/>
              <a:t>Changing</a:t>
            </a:r>
            <a:r>
              <a:rPr lang="et-EE" sz="3200" dirty="0" smtClean="0"/>
              <a:t> </a:t>
            </a:r>
            <a:r>
              <a:rPr lang="et-EE" sz="3200" dirty="0" err="1" smtClean="0"/>
              <a:t>school</a:t>
            </a:r>
            <a:r>
              <a:rPr lang="et-EE" sz="3200" dirty="0" smtClean="0"/>
              <a:t> </a:t>
            </a:r>
            <a:r>
              <a:rPr lang="et-EE" sz="3200" dirty="0" err="1" smtClean="0"/>
              <a:t>culture</a:t>
            </a:r>
            <a:r>
              <a:rPr lang="et-EE" sz="3200" dirty="0" smtClean="0"/>
              <a:t> </a:t>
            </a:r>
            <a:r>
              <a:rPr lang="et-EE" sz="3200" dirty="0" err="1" smtClean="0"/>
              <a:t>as</a:t>
            </a:r>
            <a:r>
              <a:rPr lang="et-EE" sz="3200" dirty="0" smtClean="0"/>
              <a:t> a </a:t>
            </a:r>
            <a:r>
              <a:rPr lang="et-EE" sz="3200" dirty="0" err="1" smtClean="0"/>
              <a:t>whole</a:t>
            </a:r>
            <a:r>
              <a:rPr lang="et-EE" sz="3200" dirty="0" smtClean="0"/>
              <a:t> – </a:t>
            </a:r>
            <a:r>
              <a:rPr lang="et-EE" sz="3200" dirty="0" err="1" smtClean="0"/>
              <a:t>classroom</a:t>
            </a:r>
            <a:r>
              <a:rPr lang="et-EE" sz="3200" dirty="0" smtClean="0"/>
              <a:t> </a:t>
            </a:r>
            <a:r>
              <a:rPr lang="et-EE" sz="3200" dirty="0" err="1" smtClean="0"/>
              <a:t>practices</a:t>
            </a:r>
            <a:r>
              <a:rPr lang="et-EE" sz="3200" dirty="0" smtClean="0"/>
              <a:t>, </a:t>
            </a:r>
            <a:r>
              <a:rPr lang="et-EE" sz="3200" dirty="0" err="1" smtClean="0"/>
              <a:t>management</a:t>
            </a:r>
            <a:r>
              <a:rPr lang="et-EE" sz="3200" dirty="0" smtClean="0"/>
              <a:t> </a:t>
            </a:r>
            <a:r>
              <a:rPr lang="et-EE" sz="3200" dirty="0" err="1" smtClean="0"/>
              <a:t>models</a:t>
            </a:r>
            <a:r>
              <a:rPr lang="et-EE" sz="3200" dirty="0" smtClean="0"/>
              <a:t>, </a:t>
            </a:r>
            <a:r>
              <a:rPr lang="et-EE" sz="3200" dirty="0" err="1" smtClean="0"/>
              <a:t>collaboration</a:t>
            </a:r>
            <a:r>
              <a:rPr lang="et-EE" sz="3200" dirty="0" smtClean="0"/>
              <a:t> </a:t>
            </a:r>
            <a:r>
              <a:rPr lang="et-EE" sz="3200" dirty="0" err="1" smtClean="0"/>
              <a:t>patterns</a:t>
            </a:r>
            <a:r>
              <a:rPr lang="et-EE" sz="3200" dirty="0" smtClean="0"/>
              <a:t> ...</a:t>
            </a:r>
            <a:r>
              <a:rPr lang="et-EE" sz="3200" dirty="0"/>
              <a:t> </a:t>
            </a:r>
            <a:endParaRPr lang="et-EE" sz="3200" dirty="0" smtClean="0"/>
          </a:p>
          <a:p>
            <a:r>
              <a:rPr lang="et-EE" sz="3200" dirty="0" smtClean="0"/>
              <a:t>Estonian </a:t>
            </a:r>
            <a:r>
              <a:rPr lang="et-EE" sz="3200" dirty="0" err="1" smtClean="0"/>
              <a:t>development</a:t>
            </a:r>
            <a:r>
              <a:rPr lang="et-EE" sz="3200" dirty="0" smtClean="0"/>
              <a:t> </a:t>
            </a:r>
            <a:r>
              <a:rPr lang="et-EE" sz="3200" dirty="0" err="1" smtClean="0"/>
              <a:t>aid</a:t>
            </a:r>
            <a:r>
              <a:rPr lang="et-EE" sz="3200" dirty="0" smtClean="0"/>
              <a:t> programme!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161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Schooling</a:t>
            </a:r>
            <a:r>
              <a:rPr lang="et-EE" dirty="0" smtClean="0"/>
              <a:t> </a:t>
            </a:r>
            <a:r>
              <a:rPr lang="et-EE" dirty="0" err="1" smtClean="0"/>
              <a:t>without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r>
              <a:rPr lang="et-EE" dirty="0" smtClean="0"/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t-EE" sz="1800" b="1" dirty="0" smtClean="0"/>
              <a:t>S</a:t>
            </a:r>
            <a:r>
              <a:rPr lang="en-US" sz="1800" b="1" dirty="0" err="1" smtClean="0"/>
              <a:t>chooling</a:t>
            </a:r>
            <a:r>
              <a:rPr lang="en-US" sz="1800" b="1" dirty="0" smtClean="0"/>
              <a:t> </a:t>
            </a:r>
            <a:r>
              <a:rPr lang="en-US" sz="1800" b="1" dirty="0"/>
              <a:t>is not the same as learning</a:t>
            </a:r>
            <a:r>
              <a:rPr lang="en-US" sz="1800" dirty="0"/>
              <a:t>. </a:t>
            </a:r>
            <a:r>
              <a:rPr lang="et-EE" sz="1800" i="1" dirty="0" smtClean="0"/>
              <a:t> </a:t>
            </a:r>
            <a:r>
              <a:rPr lang="en-US" sz="1800" i="1" dirty="0" smtClean="0"/>
              <a:t>Schooling </a:t>
            </a:r>
            <a:r>
              <a:rPr lang="en-US" sz="1800" dirty="0"/>
              <a:t>is the time a student spends </a:t>
            </a:r>
            <a:r>
              <a:rPr lang="en-US" sz="1800" dirty="0" smtClean="0"/>
              <a:t>in</a:t>
            </a:r>
            <a:r>
              <a:rPr lang="et-EE" sz="1800" dirty="0" smtClean="0"/>
              <a:t> </a:t>
            </a:r>
            <a:r>
              <a:rPr lang="en-US" sz="1800" dirty="0" smtClean="0"/>
              <a:t>classrooms</a:t>
            </a:r>
            <a:r>
              <a:rPr lang="en-US" sz="1800" dirty="0"/>
              <a:t>, whereas </a:t>
            </a:r>
            <a:r>
              <a:rPr lang="en-US" sz="1800" i="1" dirty="0"/>
              <a:t>learning </a:t>
            </a:r>
            <a:r>
              <a:rPr lang="en-US" sz="1800" dirty="0"/>
              <a:t>is the </a:t>
            </a:r>
            <a:r>
              <a:rPr lang="en-US" sz="1800" dirty="0" smtClean="0"/>
              <a:t>outcome—what</a:t>
            </a:r>
            <a:r>
              <a:rPr lang="et-EE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student takes away from schooling. This </a:t>
            </a:r>
            <a:r>
              <a:rPr lang="en-US" sz="1800" dirty="0" smtClean="0"/>
              <a:t>distinction</a:t>
            </a:r>
            <a:r>
              <a:rPr lang="et-EE" sz="1800" dirty="0" smtClean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crucial: around the world, many students </a:t>
            </a:r>
            <a:r>
              <a:rPr lang="en-US" sz="1800" dirty="0" smtClean="0"/>
              <a:t>learn</a:t>
            </a:r>
            <a:r>
              <a:rPr lang="et-EE" sz="1800" dirty="0" smtClean="0"/>
              <a:t> </a:t>
            </a:r>
            <a:r>
              <a:rPr lang="en-US" sz="1800" dirty="0" smtClean="0"/>
              <a:t>little</a:t>
            </a:r>
            <a:r>
              <a:rPr lang="et-EE" sz="1800" dirty="0" smtClean="0"/>
              <a:t>.</a:t>
            </a:r>
            <a:r>
              <a:rPr lang="en-US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 smtClean="0"/>
              <a:t>L</a:t>
            </a:r>
            <a:r>
              <a:rPr lang="en-US" sz="1800" b="1" dirty="0" smtClean="0"/>
              <a:t>earning </a:t>
            </a:r>
            <a:r>
              <a:rPr lang="en-US" sz="1800" b="1" dirty="0"/>
              <a:t>crisis is a moral crisis. </a:t>
            </a:r>
            <a:r>
              <a:rPr lang="en-US" sz="1800" dirty="0"/>
              <a:t>When delivered</a:t>
            </a:r>
            <a:r>
              <a:rPr lang="et-EE" sz="1800" dirty="0"/>
              <a:t> </a:t>
            </a:r>
            <a:r>
              <a:rPr lang="en-US" sz="1800" dirty="0"/>
              <a:t>well, education cures a host of societal ills.</a:t>
            </a:r>
            <a:r>
              <a:rPr lang="et-EE" sz="1800" dirty="0"/>
              <a:t> </a:t>
            </a:r>
            <a:r>
              <a:rPr lang="en-US" sz="1800" dirty="0"/>
              <a:t>For individuals, it promotes employment, earnings,</a:t>
            </a:r>
            <a:r>
              <a:rPr lang="et-EE" sz="1800" dirty="0"/>
              <a:t> </a:t>
            </a:r>
            <a:r>
              <a:rPr lang="en-US" sz="1800" dirty="0"/>
              <a:t>health, and poverty reduction. For societies, it spurs</a:t>
            </a:r>
            <a:r>
              <a:rPr lang="et-EE" sz="1800" dirty="0"/>
              <a:t> </a:t>
            </a:r>
            <a:r>
              <a:rPr lang="en-US" sz="1800" dirty="0"/>
              <a:t>innovation, strengthens institutions, and fosters</a:t>
            </a:r>
            <a:r>
              <a:rPr lang="et-EE" sz="1800" dirty="0"/>
              <a:t> </a:t>
            </a:r>
            <a:r>
              <a:rPr lang="en-US" sz="1800" dirty="0"/>
              <a:t>social cohesion. </a:t>
            </a:r>
            <a:endParaRPr lang="et-EE" sz="1800" dirty="0"/>
          </a:p>
          <a:p>
            <a:pPr marL="0" indent="0">
              <a:buNone/>
            </a:pPr>
            <a:r>
              <a:rPr lang="en-US" sz="1800" b="1" dirty="0" smtClean="0"/>
              <a:t>Schooling </a:t>
            </a:r>
            <a:r>
              <a:rPr lang="en-US" sz="1800" b="1" dirty="0"/>
              <a:t>without learning is a </a:t>
            </a:r>
            <a:r>
              <a:rPr lang="en-US" sz="1800" b="1" dirty="0" smtClean="0"/>
              <a:t>wasted</a:t>
            </a:r>
            <a:r>
              <a:rPr lang="et-EE" sz="1800" b="1" dirty="0" smtClean="0"/>
              <a:t> </a:t>
            </a:r>
            <a:r>
              <a:rPr lang="en-US" sz="1800" b="1" dirty="0" smtClean="0"/>
              <a:t>opportunity</a:t>
            </a:r>
            <a:r>
              <a:rPr lang="en-US" sz="1800" b="1" dirty="0"/>
              <a:t>. </a:t>
            </a:r>
            <a:r>
              <a:rPr lang="en-US" sz="1800" dirty="0"/>
              <a:t>More than that, it is a great injustice</a:t>
            </a:r>
            <a:r>
              <a:rPr lang="en-US" sz="1800" dirty="0" smtClean="0"/>
              <a:t>:</a:t>
            </a:r>
            <a:r>
              <a:rPr lang="et-EE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children whom society is failing most are the </a:t>
            </a:r>
            <a:r>
              <a:rPr lang="en-US" sz="1800" dirty="0" smtClean="0"/>
              <a:t>ones</a:t>
            </a:r>
            <a:r>
              <a:rPr lang="et-EE" sz="1800" dirty="0" smtClean="0"/>
              <a:t> </a:t>
            </a:r>
            <a:r>
              <a:rPr lang="en-US" sz="1800" dirty="0" smtClean="0"/>
              <a:t>who </a:t>
            </a:r>
            <a:r>
              <a:rPr lang="en-US" sz="1800" dirty="0"/>
              <a:t>most need a good education to succeed in life</a:t>
            </a:r>
            <a:r>
              <a:rPr lang="en-US" sz="1800" dirty="0" smtClean="0"/>
              <a:t>.</a:t>
            </a:r>
            <a:endParaRPr lang="et-EE" sz="1800" dirty="0" smtClean="0"/>
          </a:p>
          <a:p>
            <a:pPr marL="0" indent="0">
              <a:buNone/>
            </a:pPr>
            <a:r>
              <a:rPr lang="et-EE" sz="2000" dirty="0" smtClean="0"/>
              <a:t> 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02364" y="1409988"/>
            <a:ext cx="3662618" cy="495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0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18309" y="228826"/>
            <a:ext cx="9736282" cy="662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1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743200" y="0"/>
            <a:ext cx="5694218" cy="67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2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Why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r>
              <a:rPr lang="et-EE" dirty="0" smtClean="0"/>
              <a:t> </a:t>
            </a:r>
            <a:r>
              <a:rPr lang="et-EE" dirty="0" err="1" smtClean="0"/>
              <a:t>doesn’t</a:t>
            </a:r>
            <a:r>
              <a:rPr lang="et-EE" dirty="0" smtClean="0"/>
              <a:t> </a:t>
            </a:r>
            <a:r>
              <a:rPr lang="et-EE" dirty="0" err="1" smtClean="0"/>
              <a:t>happen</a:t>
            </a:r>
            <a:r>
              <a:rPr lang="et-EE" dirty="0" smtClean="0"/>
              <a:t>? (p 10)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5940" y="1825625"/>
            <a:ext cx="4825160" cy="495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2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Competing</a:t>
            </a:r>
            <a:r>
              <a:rPr lang="et-EE" dirty="0" smtClean="0"/>
              <a:t> </a:t>
            </a:r>
            <a:r>
              <a:rPr lang="et-EE" dirty="0" err="1" smtClean="0"/>
              <a:t>interests</a:t>
            </a:r>
            <a:r>
              <a:rPr lang="et-EE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0637" y="1389206"/>
            <a:ext cx="8669326" cy="530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1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Action</a:t>
            </a:r>
            <a:r>
              <a:rPr lang="et-EE" dirty="0" smtClean="0"/>
              <a:t> </a:t>
            </a:r>
            <a:r>
              <a:rPr lang="et-EE" dirty="0" err="1" smtClean="0"/>
              <a:t>plan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 </a:t>
            </a:r>
            <a:r>
              <a:rPr lang="en-US" i="1" dirty="0" smtClean="0"/>
              <a:t>• </a:t>
            </a:r>
            <a:r>
              <a:rPr lang="en-US" i="1" dirty="0"/>
              <a:t>Assess learning</a:t>
            </a:r>
            <a:r>
              <a:rPr lang="en-US" dirty="0"/>
              <a:t>—</a:t>
            </a:r>
            <a:r>
              <a:rPr lang="en-US" i="1" dirty="0"/>
              <a:t>to make it a serious goal. </a:t>
            </a:r>
            <a:r>
              <a:rPr lang="en-US" dirty="0"/>
              <a:t>Measure and</a:t>
            </a:r>
          </a:p>
          <a:p>
            <a:pPr marL="0" indent="0">
              <a:buNone/>
            </a:pPr>
            <a:r>
              <a:rPr lang="en-US" dirty="0"/>
              <a:t>track learning better; use the results to guide action.</a:t>
            </a:r>
          </a:p>
          <a:p>
            <a:pPr marL="0" indent="0">
              <a:buNone/>
            </a:pPr>
            <a:r>
              <a:rPr lang="en-US" i="1" dirty="0"/>
              <a:t>• Act on evidence</a:t>
            </a:r>
            <a:r>
              <a:rPr lang="en-US" dirty="0"/>
              <a:t>—</a:t>
            </a:r>
            <a:r>
              <a:rPr lang="en-US" i="1" dirty="0"/>
              <a:t>to make schools work for all learners.</a:t>
            </a:r>
          </a:p>
          <a:p>
            <a:pPr marL="0" indent="0">
              <a:buNone/>
            </a:pPr>
            <a:r>
              <a:rPr lang="en-US" dirty="0"/>
              <a:t>Use evidence </a:t>
            </a:r>
            <a:r>
              <a:rPr lang="en-US" b="1" dirty="0"/>
              <a:t>to guide innovation and practice.</a:t>
            </a:r>
          </a:p>
          <a:p>
            <a:pPr marL="0" indent="0">
              <a:buNone/>
            </a:pPr>
            <a:r>
              <a:rPr lang="en-US" i="1" dirty="0"/>
              <a:t>• Align actors</a:t>
            </a:r>
            <a:r>
              <a:rPr lang="en-US" dirty="0"/>
              <a:t>—</a:t>
            </a:r>
            <a:r>
              <a:rPr lang="en-US" i="1" dirty="0"/>
              <a:t>to make the whole system work for learning.</a:t>
            </a:r>
          </a:p>
          <a:p>
            <a:pPr marL="0" indent="0">
              <a:buNone/>
            </a:pPr>
            <a:r>
              <a:rPr lang="en-US" dirty="0"/>
              <a:t>Tackle the technical and political barriers </a:t>
            </a:r>
            <a:r>
              <a:rPr lang="en-US" dirty="0" smtClean="0"/>
              <a:t>to</a:t>
            </a:r>
            <a:r>
              <a:rPr lang="et-EE" dirty="0" smtClean="0"/>
              <a:t> </a:t>
            </a:r>
            <a:r>
              <a:rPr lang="en-US" dirty="0" smtClean="0"/>
              <a:t>learning </a:t>
            </a:r>
            <a:r>
              <a:rPr lang="en-US" dirty="0"/>
              <a:t>at scale.</a:t>
            </a:r>
          </a:p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112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Action</a:t>
            </a:r>
            <a:r>
              <a:rPr lang="et-EE" dirty="0" smtClean="0"/>
              <a:t> </a:t>
            </a:r>
            <a:r>
              <a:rPr lang="et-EE" dirty="0" err="1" smtClean="0"/>
              <a:t>plan</a:t>
            </a:r>
            <a:r>
              <a:rPr lang="et-EE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654" y="2045731"/>
            <a:ext cx="11764522" cy="454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000" dirty="0" err="1" smtClean="0"/>
              <a:t>Skills</a:t>
            </a:r>
            <a:r>
              <a:rPr lang="et-EE" sz="4000" dirty="0" smtClean="0"/>
              <a:t> - </a:t>
            </a:r>
            <a:r>
              <a:rPr lang="et-EE" sz="4000" dirty="0" err="1" smtClean="0"/>
              <a:t>challenge</a:t>
            </a:r>
            <a:r>
              <a:rPr lang="et-EE" sz="4000" dirty="0" smtClean="0"/>
              <a:t> </a:t>
            </a:r>
            <a:r>
              <a:rPr lang="et-EE" sz="4000" dirty="0" err="1" smtClean="0"/>
              <a:t>for</a:t>
            </a:r>
            <a:r>
              <a:rPr lang="et-EE" sz="4000" dirty="0" smtClean="0"/>
              <a:t> </a:t>
            </a:r>
            <a:r>
              <a:rPr lang="et-EE" sz="4000" dirty="0" err="1" smtClean="0"/>
              <a:t>learning</a:t>
            </a:r>
            <a:r>
              <a:rPr lang="et-EE" sz="4000" dirty="0" smtClean="0"/>
              <a:t>!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2667" y="110470"/>
            <a:ext cx="6197394" cy="651892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1800" i="1" dirty="0"/>
              <a:t>Having knowledge is not the same as being able </a:t>
            </a:r>
            <a:r>
              <a:rPr lang="en-US" sz="1800" i="1" dirty="0" smtClean="0"/>
              <a:t>to</a:t>
            </a:r>
            <a:r>
              <a:rPr lang="et-EE" sz="1800" i="1" dirty="0" smtClean="0"/>
              <a:t> </a:t>
            </a:r>
            <a:r>
              <a:rPr lang="en-US" sz="1800" i="1" dirty="0" smtClean="0"/>
              <a:t>apply </a:t>
            </a:r>
            <a:r>
              <a:rPr lang="en-US" sz="1800" i="1" dirty="0"/>
              <a:t>it</a:t>
            </a:r>
            <a:r>
              <a:rPr lang="en-US" sz="1800" i="1" dirty="0" smtClean="0"/>
              <a:t>.</a:t>
            </a:r>
            <a:r>
              <a:rPr lang="et-EE" sz="1800" i="1" dirty="0" smtClean="0"/>
              <a:t> </a:t>
            </a:r>
            <a:r>
              <a:rPr lang="en-US" sz="1800" i="1" dirty="0" smtClean="0"/>
              <a:t> </a:t>
            </a:r>
            <a:r>
              <a:rPr lang="en-US" sz="1800" i="1" dirty="0"/>
              <a:t>Having a skill means having the ability to </a:t>
            </a:r>
            <a:r>
              <a:rPr lang="en-US" sz="1800" i="1" dirty="0" smtClean="0"/>
              <a:t>do</a:t>
            </a:r>
            <a:r>
              <a:rPr lang="et-EE" sz="1800" i="1" dirty="0" smtClean="0"/>
              <a:t> </a:t>
            </a:r>
            <a:r>
              <a:rPr lang="en-US" sz="1800" i="1" dirty="0" smtClean="0"/>
              <a:t>something </a:t>
            </a:r>
            <a:r>
              <a:rPr lang="en-US" sz="1800" i="1" dirty="0"/>
              <a:t>well. Having a skill requires knowledge</a:t>
            </a:r>
            <a:r>
              <a:rPr lang="en-US" sz="1800" i="1" dirty="0" smtClean="0"/>
              <a:t>,</a:t>
            </a:r>
            <a:r>
              <a:rPr lang="et-EE" sz="1800" i="1" dirty="0" smtClean="0"/>
              <a:t> </a:t>
            </a:r>
            <a:r>
              <a:rPr lang="en-US" sz="1800" i="1" dirty="0" smtClean="0"/>
              <a:t>but </a:t>
            </a:r>
            <a:r>
              <a:rPr lang="en-US" sz="1800" i="1" dirty="0"/>
              <a:t>having knowledge does not necessarily </a:t>
            </a:r>
            <a:r>
              <a:rPr lang="en-US" sz="1800" i="1" dirty="0" smtClean="0"/>
              <a:t>imply</a:t>
            </a:r>
            <a:r>
              <a:rPr lang="et-EE" sz="1800" i="1" dirty="0" smtClean="0"/>
              <a:t> </a:t>
            </a:r>
            <a:r>
              <a:rPr lang="en-US" sz="1800" i="1" dirty="0" smtClean="0"/>
              <a:t>having skills.</a:t>
            </a:r>
            <a:r>
              <a:rPr lang="et-EE" sz="1800" i="1" dirty="0" smtClean="0"/>
              <a:t> </a:t>
            </a:r>
            <a:r>
              <a:rPr lang="en-US" sz="1800" i="1" dirty="0" smtClean="0"/>
              <a:t>Knowing </a:t>
            </a:r>
            <a:r>
              <a:rPr lang="en-US" sz="1800" i="1" dirty="0"/>
              <a:t>how a wind turbine </a:t>
            </a:r>
            <a:r>
              <a:rPr lang="et-EE" sz="1800" i="1" dirty="0"/>
              <a:t>w</a:t>
            </a:r>
            <a:r>
              <a:rPr lang="en-US" sz="1800" i="1" dirty="0" err="1" smtClean="0"/>
              <a:t>orks</a:t>
            </a:r>
            <a:r>
              <a:rPr lang="et-EE" sz="1800" i="1" dirty="0" smtClean="0"/>
              <a:t> </a:t>
            </a:r>
            <a:r>
              <a:rPr lang="en-US" sz="1800" i="1" dirty="0" smtClean="0"/>
              <a:t>does </a:t>
            </a:r>
            <a:r>
              <a:rPr lang="en-US" sz="1800" i="1" dirty="0"/>
              <a:t>not mean a person has the skill to fix </a:t>
            </a:r>
            <a:r>
              <a:rPr lang="en-US" sz="1800" i="1" dirty="0" smtClean="0"/>
              <a:t>one</a:t>
            </a:r>
            <a:r>
              <a:rPr lang="et-EE" sz="1800" i="1" dirty="0"/>
              <a:t>!</a:t>
            </a:r>
            <a:endParaRPr lang="et-EE" sz="1800" i="1" dirty="0" smtClean="0"/>
          </a:p>
          <a:p>
            <a:r>
              <a:rPr lang="en-US" sz="1800" i="1" dirty="0"/>
              <a:t>Students entering the workforce need better </a:t>
            </a:r>
            <a:r>
              <a:rPr lang="en-US" sz="1800" i="1" dirty="0" smtClean="0"/>
              <a:t>critical</a:t>
            </a:r>
            <a:r>
              <a:rPr lang="et-EE" sz="1800" i="1" dirty="0" smtClean="0"/>
              <a:t> </a:t>
            </a:r>
            <a:r>
              <a:rPr lang="en-US" sz="1800" i="1" dirty="0" smtClean="0"/>
              <a:t>thinking </a:t>
            </a:r>
            <a:r>
              <a:rPr lang="en-US" sz="1800" i="1" dirty="0"/>
              <a:t>and socioemotional </a:t>
            </a:r>
            <a:r>
              <a:rPr lang="en-US" sz="1800" i="1" dirty="0" smtClean="0"/>
              <a:t>skills.</a:t>
            </a:r>
            <a:r>
              <a:rPr lang="et-EE" sz="1800" i="1" dirty="0" smtClean="0"/>
              <a:t>...</a:t>
            </a:r>
            <a:r>
              <a:rPr lang="et-EE" sz="1800" b="1" i="1" dirty="0" smtClean="0"/>
              <a:t> </a:t>
            </a:r>
            <a:r>
              <a:rPr lang="en-US" sz="1800" b="1" i="1" dirty="0" smtClean="0"/>
              <a:t>Education </a:t>
            </a:r>
            <a:r>
              <a:rPr lang="en-US" sz="1800" b="1" i="1" dirty="0"/>
              <a:t>systems are </a:t>
            </a:r>
            <a:r>
              <a:rPr lang="en-US" sz="1800" b="1" i="1" dirty="0" smtClean="0"/>
              <a:t>beginning</a:t>
            </a:r>
            <a:r>
              <a:rPr lang="et-EE" sz="1800" b="1" i="1" dirty="0" smtClean="0"/>
              <a:t> </a:t>
            </a:r>
            <a:r>
              <a:rPr lang="en-US" sz="1800" b="1" i="1" dirty="0" smtClean="0"/>
              <a:t>to </a:t>
            </a:r>
            <a:r>
              <a:rPr lang="en-US" sz="1800" b="1" i="1" dirty="0"/>
              <a:t>learn how to cultivate socioemotional </a:t>
            </a:r>
            <a:r>
              <a:rPr lang="en-US" sz="1800" b="1" i="1" dirty="0" smtClean="0"/>
              <a:t>skills</a:t>
            </a:r>
            <a:r>
              <a:rPr lang="et-EE" sz="1800" b="1" i="1" dirty="0" smtClean="0"/>
              <a:t> </a:t>
            </a:r>
            <a:r>
              <a:rPr lang="en-US" sz="1800" b="1" i="1" dirty="0" smtClean="0"/>
              <a:t>in learners</a:t>
            </a:r>
            <a:r>
              <a:rPr lang="et-EE" sz="1800" b="1" i="1" dirty="0" smtClean="0"/>
              <a:t>.</a:t>
            </a:r>
          </a:p>
          <a:p>
            <a:r>
              <a:rPr lang="et-EE" sz="1800" b="1" i="1" dirty="0" smtClean="0"/>
              <a:t>21 </a:t>
            </a:r>
            <a:r>
              <a:rPr lang="et-EE" sz="1800" b="1" i="1" dirty="0" err="1" smtClean="0"/>
              <a:t>century</a:t>
            </a:r>
            <a:r>
              <a:rPr lang="et-EE" sz="1800" b="1" i="1" dirty="0" smtClean="0"/>
              <a:t> </a:t>
            </a:r>
            <a:r>
              <a:rPr lang="et-EE" sz="1800" b="1" i="1" dirty="0" err="1" smtClean="0"/>
              <a:t>skills</a:t>
            </a:r>
            <a:r>
              <a:rPr lang="et-EE" sz="1800" b="1" i="1" dirty="0" smtClean="0"/>
              <a:t>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3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506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World Bank Development Report 2018</vt:lpstr>
      <vt:lpstr>Schooling without learning!</vt:lpstr>
      <vt:lpstr>PowerPoint Presentation</vt:lpstr>
      <vt:lpstr>PowerPoint Presentation</vt:lpstr>
      <vt:lpstr>Why learning doesn’t happen? (p 10)</vt:lpstr>
      <vt:lpstr>Competing interests!</vt:lpstr>
      <vt:lpstr>Action plan!</vt:lpstr>
      <vt:lpstr>Action plan!</vt:lpstr>
      <vt:lpstr>Skills - challenge for learning!</vt:lpstr>
      <vt:lpstr>How?</vt:lpstr>
      <vt:lpstr>Estonian contribution?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2018</dc:title>
  <dc:creator>Mati</dc:creator>
  <cp:lastModifiedBy>Mati</cp:lastModifiedBy>
  <cp:revision>41</cp:revision>
  <dcterms:created xsi:type="dcterms:W3CDTF">2017-11-02T07:03:16Z</dcterms:created>
  <dcterms:modified xsi:type="dcterms:W3CDTF">2017-12-13T10:15:15Z</dcterms:modified>
</cp:coreProperties>
</file>